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38"/>
  </p:notesMasterIdLst>
  <p:handoutMasterIdLst>
    <p:handoutMasterId r:id="rId39"/>
  </p:handoutMasterIdLst>
  <p:sldIdLst>
    <p:sldId id="297" r:id="rId5"/>
    <p:sldId id="277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09" r:id="rId17"/>
    <p:sldId id="310" r:id="rId18"/>
    <p:sldId id="311" r:id="rId19"/>
    <p:sldId id="312" r:id="rId20"/>
    <p:sldId id="323" r:id="rId21"/>
    <p:sldId id="324" r:id="rId22"/>
    <p:sldId id="305" r:id="rId23"/>
    <p:sldId id="274" r:id="rId24"/>
    <p:sldId id="306" r:id="rId25"/>
    <p:sldId id="307" r:id="rId26"/>
    <p:sldId id="308" r:id="rId27"/>
    <p:sldId id="276" r:id="rId28"/>
    <p:sldId id="291" r:id="rId29"/>
    <p:sldId id="290" r:id="rId30"/>
    <p:sldId id="295" r:id="rId31"/>
    <p:sldId id="292" r:id="rId32"/>
    <p:sldId id="279" r:id="rId33"/>
    <p:sldId id="280" r:id="rId34"/>
    <p:sldId id="294" r:id="rId35"/>
    <p:sldId id="298" r:id="rId36"/>
    <p:sldId id="288" r:id="rId3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9D9A10-07B3-4353-ACFC-4623CBE75E55}">
          <p14:sldIdLst>
            <p14:sldId id="297"/>
            <p14:sldId id="277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09"/>
            <p14:sldId id="310"/>
            <p14:sldId id="311"/>
            <p14:sldId id="312"/>
            <p14:sldId id="323"/>
            <p14:sldId id="324"/>
            <p14:sldId id="305"/>
            <p14:sldId id="274"/>
            <p14:sldId id="306"/>
            <p14:sldId id="307"/>
            <p14:sldId id="308"/>
            <p14:sldId id="276"/>
            <p14:sldId id="291"/>
            <p14:sldId id="290"/>
            <p14:sldId id="295"/>
            <p14:sldId id="292"/>
            <p14:sldId id="279"/>
            <p14:sldId id="280"/>
            <p14:sldId id="294"/>
            <p14:sldId id="298"/>
            <p14:sldId id="288"/>
          </p14:sldIdLst>
        </p14:section>
        <p14:section name="Untitled Section" id="{83E266E3-BC7C-4CD3-B6F9-55BE1836462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79635" autoAdjust="0"/>
  </p:normalViewPr>
  <p:slideViewPr>
    <p:cSldViewPr>
      <p:cViewPr varScale="1">
        <p:scale>
          <a:sx n="91" d="100"/>
          <a:sy n="91" d="100"/>
        </p:scale>
        <p:origin x="13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18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 dirty="0"/>
              <a:t>Financial Forecast – State Revenue</a:t>
            </a:r>
            <a:endParaRPr lang="en-US" sz="2400" dirty="0"/>
          </a:p>
        </c:rich>
      </c:tx>
      <c:layout>
        <c:manualLayout>
          <c:xMode val="edge"/>
          <c:yMode val="edge"/>
          <c:x val="0.21720125786163519"/>
          <c:y val="2.85714285714285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63148120635865"/>
          <c:y val="0.12749062617172854"/>
          <c:w val="0.8204220521963056"/>
          <c:h val="0.61582264716910373"/>
        </c:manualLayout>
      </c:layout>
      <c:lineChart>
        <c:grouping val="standard"/>
        <c:varyColors val="0"/>
        <c:ser>
          <c:idx val="1"/>
          <c:order val="0"/>
          <c:tx>
            <c:strRef>
              <c:f>Sheet1!$C$4</c:f>
              <c:strCache>
                <c:ptCount val="1"/>
                <c:pt idx="0">
                  <c:v>2019-2023 STIP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Sheet1!$A$5:$A$10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Sheet1!$C$5:$C$10</c:f>
              <c:numCache>
                <c:formatCode>#,##0</c:formatCode>
                <c:ptCount val="6"/>
                <c:pt idx="0">
                  <c:v>1279428000</c:v>
                </c:pt>
                <c:pt idx="1">
                  <c:v>1304484000</c:v>
                </c:pt>
                <c:pt idx="2">
                  <c:v>1330540000</c:v>
                </c:pt>
                <c:pt idx="3">
                  <c:v>1357444000</c:v>
                </c:pt>
                <c:pt idx="4">
                  <c:v>1384408000</c:v>
                </c:pt>
                <c:pt idx="5">
                  <c:v>1412385000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77-470B-87C3-05945AB58F7D}"/>
            </c:ext>
          </c:extLst>
        </c:ser>
        <c:ser>
          <c:idx val="0"/>
          <c:order val="1"/>
          <c:tx>
            <c:strRef>
              <c:f>Sheet1!$B$4</c:f>
              <c:strCache>
                <c:ptCount val="1"/>
                <c:pt idx="0">
                  <c:v>2018-2022 STIP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Sheet1!$A$5:$A$10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Sheet1!$B$5:$B$10</c:f>
              <c:numCache>
                <c:formatCode>#,##0</c:formatCode>
                <c:ptCount val="6"/>
                <c:pt idx="0">
                  <c:v>1305084000</c:v>
                </c:pt>
                <c:pt idx="1">
                  <c:v>1324483000</c:v>
                </c:pt>
                <c:pt idx="2">
                  <c:v>1346784000</c:v>
                </c:pt>
                <c:pt idx="3">
                  <c:v>1366331000</c:v>
                </c:pt>
                <c:pt idx="4">
                  <c:v>1386419000</c:v>
                </c:pt>
                <c:pt idx="5">
                  <c:v>1407330000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77-470B-87C3-05945AB58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771904"/>
        <c:axId val="183773824"/>
      </c:lineChart>
      <c:catAx>
        <c:axId val="18377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3773824"/>
        <c:crosses val="autoZero"/>
        <c:auto val="1"/>
        <c:lblAlgn val="ctr"/>
        <c:lblOffset val="100"/>
        <c:noMultiLvlLbl val="0"/>
      </c:catAx>
      <c:valAx>
        <c:axId val="183773824"/>
        <c:scaling>
          <c:orientation val="minMax"/>
          <c:max val="1500000000"/>
        </c:scaling>
        <c:delete val="0"/>
        <c:axPos val="l"/>
        <c:majorGridlines/>
        <c:numFmt formatCode="&quot;$&quot;#,##0.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3771904"/>
        <c:crosses val="autoZero"/>
        <c:crossBetween val="between"/>
        <c:majorUnit val="100000000"/>
        <c:minorUnit val="50000000"/>
        <c:dispUnits>
          <c:builtInUnit val="billions"/>
          <c:dispUnitsLbl>
            <c:layout>
              <c:manualLayout>
                <c:xMode val="edge"/>
                <c:yMode val="edge"/>
                <c:x val="1.0849056603773584E-2"/>
                <c:y val="0.221835875984252"/>
              </c:manualLayout>
            </c:layout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9997474372307237"/>
          <c:y val="0.89919535058117739"/>
          <c:w val="0.48652849997523895"/>
          <c:h val="8.6518935133108363E-2"/>
        </c:manualLayout>
      </c:layout>
      <c:overlay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 dirty="0"/>
              <a:t>Financial Forecast – Federal Revenue</a:t>
            </a:r>
            <a:endParaRPr lang="en-US" sz="2400" dirty="0"/>
          </a:p>
        </c:rich>
      </c:tx>
      <c:layout>
        <c:manualLayout>
          <c:xMode val="edge"/>
          <c:yMode val="edge"/>
          <c:x val="0.18889937106918236"/>
          <c:y val="2.85714285714285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63148120635865"/>
          <c:y val="0.12749062617172854"/>
          <c:w val="0.8204220521963056"/>
          <c:h val="0.61582264716910373"/>
        </c:manualLayout>
      </c:layout>
      <c:lineChart>
        <c:grouping val="standard"/>
        <c:varyColors val="0"/>
        <c:ser>
          <c:idx val="1"/>
          <c:order val="0"/>
          <c:tx>
            <c:strRef>
              <c:f>Sheet1!$C$6</c:f>
              <c:strCache>
                <c:ptCount val="1"/>
                <c:pt idx="0">
                  <c:v>2019-2023 STIP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Sheet1!$A$7:$A$12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Sheet1!$C$7:$C$12</c:f>
              <c:numCache>
                <c:formatCode>#,##0</c:formatCode>
                <c:ptCount val="6"/>
                <c:pt idx="0">
                  <c:v>894802000</c:v>
                </c:pt>
                <c:pt idx="1">
                  <c:v>992302000</c:v>
                </c:pt>
                <c:pt idx="2">
                  <c:v>1038676000</c:v>
                </c:pt>
                <c:pt idx="3">
                  <c:v>1042589000</c:v>
                </c:pt>
                <c:pt idx="4">
                  <c:v>1046457000</c:v>
                </c:pt>
                <c:pt idx="5">
                  <c:v>1042341000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A9-4CE6-852D-728ADF765259}"/>
            </c:ext>
          </c:extLst>
        </c:ser>
        <c:ser>
          <c:idx val="0"/>
          <c:order val="1"/>
          <c:tx>
            <c:strRef>
              <c:f>Sheet1!$B$6</c:f>
              <c:strCache>
                <c:ptCount val="1"/>
                <c:pt idx="0">
                  <c:v>2018-2022 STIP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Sheet1!$A$7:$A$12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Sheet1!$B$7:$B$12</c:f>
              <c:numCache>
                <c:formatCode>#,##0</c:formatCode>
                <c:ptCount val="6"/>
                <c:pt idx="0">
                  <c:v>946948000</c:v>
                </c:pt>
                <c:pt idx="1">
                  <c:v>1012102000</c:v>
                </c:pt>
                <c:pt idx="2">
                  <c:v>1031886000</c:v>
                </c:pt>
                <c:pt idx="3">
                  <c:v>1044207000</c:v>
                </c:pt>
                <c:pt idx="4">
                  <c:v>1046679000</c:v>
                </c:pt>
                <c:pt idx="5">
                  <c:v>1046679000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A9-4CE6-852D-728ADF76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300416"/>
        <c:axId val="200314880"/>
      </c:lineChart>
      <c:catAx>
        <c:axId val="20030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0314880"/>
        <c:crosses val="autoZero"/>
        <c:auto val="1"/>
        <c:lblAlgn val="ctr"/>
        <c:lblOffset val="100"/>
        <c:noMultiLvlLbl val="0"/>
      </c:catAx>
      <c:valAx>
        <c:axId val="200314880"/>
        <c:scaling>
          <c:orientation val="minMax"/>
          <c:max val="1200000000"/>
          <c:min val="700000000"/>
        </c:scaling>
        <c:delete val="0"/>
        <c:axPos val="l"/>
        <c:majorGridlines/>
        <c:numFmt formatCode="&quot;$&quot;#,##0.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0300416"/>
        <c:crosses val="autoZero"/>
        <c:crossBetween val="between"/>
        <c:majorUnit val="100000000"/>
        <c:minorUnit val="50000000"/>
        <c:dispUnits>
          <c:builtInUnit val="billions"/>
          <c:dispUnitsLbl>
            <c:layout>
              <c:manualLayout>
                <c:xMode val="edge"/>
                <c:yMode val="edge"/>
                <c:x val="1.0849056603773584E-2"/>
                <c:y val="0.221835875984252"/>
              </c:manualLayout>
            </c:layout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9997474372307237"/>
          <c:y val="0.89919535058117739"/>
          <c:w val="0.48652849997523895"/>
          <c:h val="8.6518935133108363E-2"/>
        </c:manualLayout>
      </c:layout>
      <c:overlay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 dirty="0"/>
              <a:t>Financial Forecast</a:t>
            </a:r>
            <a:endParaRPr lang="en-US" sz="2400" dirty="0"/>
          </a:p>
        </c:rich>
      </c:tx>
      <c:layout>
        <c:manualLayout>
          <c:xMode val="edge"/>
          <c:yMode val="edge"/>
          <c:x val="0.37874610013370968"/>
          <c:y val="2.85714285714285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63148120635865"/>
          <c:y val="0.12749062617172854"/>
          <c:w val="0.8204220521963056"/>
          <c:h val="0.61582264716910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2174230000</c:v>
                </c:pt>
                <c:pt idx="1">
                  <c:v>2296786000</c:v>
                </c:pt>
                <c:pt idx="2">
                  <c:v>2369216000</c:v>
                </c:pt>
                <c:pt idx="3">
                  <c:v>2400033000</c:v>
                </c:pt>
                <c:pt idx="4">
                  <c:v>2430865000</c:v>
                </c:pt>
                <c:pt idx="5">
                  <c:v>2454726000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7-4EDF-A255-B193C1889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Disbursements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2242857000</c:v>
                </c:pt>
                <c:pt idx="1">
                  <c:v>2403937000</c:v>
                </c:pt>
                <c:pt idx="2">
                  <c:v>2463173000</c:v>
                </c:pt>
                <c:pt idx="3">
                  <c:v>2493274000</c:v>
                </c:pt>
                <c:pt idx="4">
                  <c:v>2492345000</c:v>
                </c:pt>
                <c:pt idx="5">
                  <c:v>2509199000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7-4EDF-A255-B193C1889E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Ending Cash Balance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numFmt formatCode="&quot;$&quot;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693297000</c:v>
                </c:pt>
                <c:pt idx="1">
                  <c:v>586146000</c:v>
                </c:pt>
                <c:pt idx="2">
                  <c:v>492189000</c:v>
                </c:pt>
                <c:pt idx="3">
                  <c:v>398948000</c:v>
                </c:pt>
                <c:pt idx="4">
                  <c:v>337468000</c:v>
                </c:pt>
                <c:pt idx="5">
                  <c:v>282995000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07-4EDF-A255-B193C1889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431808"/>
        <c:axId val="233433728"/>
      </c:lineChart>
      <c:catAx>
        <c:axId val="23343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3433728"/>
        <c:crosses val="autoZero"/>
        <c:auto val="1"/>
        <c:lblAlgn val="ctr"/>
        <c:lblOffset val="100"/>
        <c:noMultiLvlLbl val="0"/>
      </c:catAx>
      <c:valAx>
        <c:axId val="233433728"/>
        <c:scaling>
          <c:orientation val="minMax"/>
        </c:scaling>
        <c:delete val="0"/>
        <c:axPos val="l"/>
        <c:majorGridlines/>
        <c:numFmt formatCode="&quot;$&quot;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343180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0849056603773584E-2"/>
                <c:y val="0.221835875984252"/>
              </c:manualLayout>
            </c:layout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5060367454068241"/>
          <c:y val="0.89919535058117739"/>
          <c:w val="0.77740900311989303"/>
          <c:h val="8.6518935133108363E-2"/>
        </c:manualLayout>
      </c:layout>
      <c:overlay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Contractor Awards</a:t>
            </a:r>
          </a:p>
        </c:rich>
      </c:tx>
      <c:layout>
        <c:manualLayout>
          <c:xMode val="edge"/>
          <c:yMode val="edge"/>
          <c:x val="0.35044421334125686"/>
          <c:y val="2.85714285714285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63148120635865"/>
          <c:y val="0.12749062617172854"/>
          <c:w val="0.8204220521963056"/>
          <c:h val="0.61582264716910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2019-2023 STIP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850000000</c:v>
                </c:pt>
                <c:pt idx="1">
                  <c:v>900000000</c:v>
                </c:pt>
                <c:pt idx="2">
                  <c:v>900000000</c:v>
                </c:pt>
                <c:pt idx="3">
                  <c:v>900000000</c:v>
                </c:pt>
                <c:pt idx="4">
                  <c:v>900000000</c:v>
                </c:pt>
                <c:pt idx="5">
                  <c:v>900000000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FF-4CDA-9FA5-57B979252C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2018-2022 STIP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FFF-4CDA-9FA5-57B979252C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FFF-4CDA-9FA5-57B979252CA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FFF-4CDA-9FA5-57B979252CA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FFF-4CDA-9FA5-57B979252CA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FFF-4CDA-9FA5-57B979252CA6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850000000</c:v>
                </c:pt>
                <c:pt idx="1">
                  <c:v>900000000</c:v>
                </c:pt>
                <c:pt idx="2">
                  <c:v>900000000</c:v>
                </c:pt>
                <c:pt idx="3">
                  <c:v>900000000</c:v>
                </c:pt>
                <c:pt idx="4">
                  <c:v>900000000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FFF-4CDA-9FA5-57B979252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950144"/>
        <c:axId val="246964608"/>
      </c:lineChart>
      <c:catAx>
        <c:axId val="24695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6964608"/>
        <c:crosses val="autoZero"/>
        <c:auto val="1"/>
        <c:lblAlgn val="ctr"/>
        <c:lblOffset val="100"/>
        <c:noMultiLvlLbl val="0"/>
      </c:catAx>
      <c:valAx>
        <c:axId val="246964608"/>
        <c:scaling>
          <c:orientation val="minMax"/>
          <c:min val="500000000"/>
        </c:scaling>
        <c:delete val="0"/>
        <c:axPos val="l"/>
        <c:majorGridlines/>
        <c:numFmt formatCode="&quot;$&quot;#,##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6950144"/>
        <c:crosses val="autoZero"/>
        <c:crossBetween val="between"/>
        <c:majorUnit val="100000000"/>
        <c:minorUnit val="50000000"/>
        <c:dispUnits>
          <c:builtInUnit val="millions"/>
          <c:dispUnitsLbl>
            <c:layout>
              <c:manualLayout>
                <c:xMode val="edge"/>
                <c:yMode val="edge"/>
                <c:x val="1.0849056603773584E-2"/>
                <c:y val="0.221835875984252"/>
              </c:manualLayout>
            </c:layout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30952768286039717"/>
          <c:y val="0.8869437570303712"/>
          <c:w val="0.47371180607141095"/>
          <c:h val="8.6865766779152614E-2"/>
        </c:manualLayout>
      </c:layout>
      <c:overlay val="0"/>
      <c:spPr>
        <a:solidFill>
          <a:schemeClr val="accent6"/>
        </a:solidFill>
        <a:ln cmpd="sng">
          <a:solidFill>
            <a:schemeClr val="tx1"/>
          </a:solidFill>
          <a:prstDash val="solid"/>
        </a:ln>
      </c:spPr>
      <c:txPr>
        <a:bodyPr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212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66"/>
            <a:ext cx="3038161" cy="462122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772366"/>
            <a:ext cx="3038161" cy="462122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FD1B7A37-F629-4D27-A8EC-2AB7B994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7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r">
              <a:defRPr sz="1200"/>
            </a:lvl1pPr>
          </a:lstStyle>
          <a:p>
            <a:fld id="{9F1D8690-0F60-4416-A140-5B882EC6F40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5" tIns="46417" rIns="92835" bIns="46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35" tIns="46417" rIns="92835" bIns="464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r">
              <a:defRPr sz="1200"/>
            </a:lvl1pPr>
          </a:lstStyle>
          <a:p>
            <a:fld id="{D508307A-1BF1-455E-A592-824C13E6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Revenues</a:t>
            </a:r>
            <a:endParaRPr lang="en-US" sz="1100" b="1" u="sng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Motor fuel taxes</a:t>
            </a:r>
          </a:p>
          <a:p>
            <a:pPr lvl="1"/>
            <a:r>
              <a:rPr lang="en-US" dirty="0"/>
              <a:t>Annual growth rates of 0.25 </a:t>
            </a:r>
            <a:r>
              <a:rPr lang="en-US" baseline="0" dirty="0"/>
              <a:t>percent in 2018-2021 and </a:t>
            </a:r>
            <a:r>
              <a:rPr lang="en-US" dirty="0"/>
              <a:t>0.0 percent in 2022 and beyond. </a:t>
            </a:r>
          </a:p>
          <a:p>
            <a:pPr lvl="1"/>
            <a:r>
              <a:rPr lang="en-US" dirty="0"/>
              <a:t>Based on gasoline and diesel fuel consumption projections from the U.S. Department of Energy’s Annual Energy Outlook 2017 (AEO 2017) for the region and historical data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Motor vehicle sales taxes</a:t>
            </a:r>
          </a:p>
          <a:p>
            <a:pPr lvl="1"/>
            <a:r>
              <a:rPr lang="en-US" dirty="0"/>
              <a:t>Annual growth rate is 4.5 percent</a:t>
            </a:r>
            <a:r>
              <a:rPr lang="en-US" baseline="0" dirty="0"/>
              <a:t> in 2018-2023 and 4.0 percent in 2024 and beyond.</a:t>
            </a:r>
            <a:endParaRPr lang="en-US" dirty="0"/>
          </a:p>
          <a:p>
            <a:pPr lvl="1"/>
            <a:r>
              <a:rPr lang="en-US" dirty="0"/>
              <a:t>Based on real disposable income projections from the AEO 2017 and historical data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Motor vehicle &amp; driver licensing fees</a:t>
            </a:r>
          </a:p>
          <a:p>
            <a:pPr lvl="1"/>
            <a:r>
              <a:rPr lang="en-US" dirty="0"/>
              <a:t>Annual growth rate is</a:t>
            </a:r>
            <a:r>
              <a:rPr lang="en-US" baseline="0" dirty="0"/>
              <a:t> 1.25</a:t>
            </a:r>
            <a:r>
              <a:rPr lang="en-US" dirty="0"/>
              <a:t> percent.</a:t>
            </a:r>
          </a:p>
          <a:p>
            <a:pPr lvl="1"/>
            <a:r>
              <a:rPr lang="en-US" dirty="0"/>
              <a:t>Based on population over the age of 16 projections from the AEO 2017, driver licensing renewal data from the Department of Revenue and historical data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Interest and miscellaneous</a:t>
            </a:r>
          </a:p>
          <a:p>
            <a:pPr lvl="1"/>
            <a:r>
              <a:rPr lang="en-US" dirty="0"/>
              <a:t>Interest projections are based on monthly cash balances with a 1.5 percent earnings rate</a:t>
            </a:r>
          </a:p>
          <a:p>
            <a:pPr lvl="1"/>
            <a:r>
              <a:rPr lang="en-US" dirty="0"/>
              <a:t>Miscellaneous revenue is based on average annual receipts of $45 million plus reimbursements on partnering projects (</a:t>
            </a:r>
            <a:r>
              <a:rPr lang="en-US" baseline="0" dirty="0"/>
              <a:t>Cost Share program increases to $30 million in 2021, $35 million in 2022, $40 million in 2023 and $45 million in 2024)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A</a:t>
            </a:r>
            <a:r>
              <a:rPr lang="en-US" baseline="0" dirty="0"/>
              <a:t> total of $68 million less over the six-year period.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E06F8-82BC-4169-8C36-C5EED3E3AD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Revenues</a:t>
            </a:r>
            <a:endParaRPr lang="en-US" sz="1100" b="1" u="sng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Federal</a:t>
            </a:r>
          </a:p>
          <a:p>
            <a:pPr lvl="0"/>
            <a:r>
              <a:rPr lang="en-US" dirty="0"/>
              <a:t>Obligation limitation based on FAST Act</a:t>
            </a:r>
          </a:p>
          <a:p>
            <a:pPr lvl="0"/>
            <a:r>
              <a:rPr lang="en-US" dirty="0"/>
              <a:t>	</a:t>
            </a:r>
            <a:r>
              <a:rPr lang="en-US" baseline="0" dirty="0"/>
              <a:t>$982 million in 2018</a:t>
            </a:r>
          </a:p>
          <a:p>
            <a:pPr lvl="0"/>
            <a:r>
              <a:rPr lang="en-US" baseline="0" dirty="0"/>
              <a:t>	$1,005 million in 2019</a:t>
            </a:r>
          </a:p>
          <a:p>
            <a:pPr lvl="0"/>
            <a:r>
              <a:rPr lang="en-US" baseline="0" dirty="0"/>
              <a:t>	$1,029 million in 2020 and each year, thereafter</a:t>
            </a:r>
            <a:endParaRPr lang="en-US" dirty="0"/>
          </a:p>
          <a:p>
            <a:pPr lvl="0"/>
            <a:r>
              <a:rPr lang="en-US" dirty="0"/>
              <a:t>Assumes local public agencies will fully utilize annual allocations</a:t>
            </a:r>
          </a:p>
          <a:p>
            <a:pPr lvl="0"/>
            <a:r>
              <a:rPr lang="en-US" dirty="0"/>
              <a:t>Assumes preventative maintenance projects of $40 million, annually</a:t>
            </a:r>
          </a:p>
          <a:p>
            <a:r>
              <a:rPr lang="en-US" dirty="0"/>
              <a:t>Able to match all federal funds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E06F8-82BC-4169-8C36-C5EED3E3AD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Revenues</a:t>
            </a:r>
            <a:endParaRPr lang="en-US" sz="1100" b="1" u="sng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Motor fuel taxes</a:t>
            </a:r>
          </a:p>
          <a:p>
            <a:pPr lvl="1"/>
            <a:r>
              <a:rPr lang="en-US" dirty="0"/>
              <a:t>Annual growth rates of 0.25 </a:t>
            </a:r>
            <a:r>
              <a:rPr lang="en-US" baseline="0" dirty="0"/>
              <a:t>percent in 2018-2021 and </a:t>
            </a:r>
            <a:r>
              <a:rPr lang="en-US" dirty="0"/>
              <a:t>0.0 percent in 2022 and beyond. </a:t>
            </a:r>
          </a:p>
          <a:p>
            <a:pPr lvl="1"/>
            <a:r>
              <a:rPr lang="en-US" dirty="0"/>
              <a:t>Based on gasoline and diesel fuel consumption projections from the U.S. Department of Energy’s Annual Energy Outlook 2017 (AEO 2017) for the region and historical data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Motor vehicle sales taxes</a:t>
            </a:r>
          </a:p>
          <a:p>
            <a:pPr lvl="1"/>
            <a:r>
              <a:rPr lang="en-US" dirty="0"/>
              <a:t>Annual growth rate is 4.5 percent</a:t>
            </a:r>
            <a:r>
              <a:rPr lang="en-US" baseline="0" dirty="0"/>
              <a:t> in 2018-2023 and 4.0 percent in 2024 and beyond.</a:t>
            </a:r>
            <a:endParaRPr lang="en-US" dirty="0"/>
          </a:p>
          <a:p>
            <a:pPr lvl="1"/>
            <a:r>
              <a:rPr lang="en-US" dirty="0"/>
              <a:t>Based on real disposable income projections from the AEO 2017 and historical data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Motor vehicle &amp; driver licensing fees</a:t>
            </a:r>
          </a:p>
          <a:p>
            <a:pPr lvl="1"/>
            <a:r>
              <a:rPr lang="en-US" dirty="0"/>
              <a:t>Annual growth rate is</a:t>
            </a:r>
            <a:r>
              <a:rPr lang="en-US" baseline="0" dirty="0"/>
              <a:t> 1.25</a:t>
            </a:r>
            <a:r>
              <a:rPr lang="en-US" dirty="0"/>
              <a:t> percent.</a:t>
            </a:r>
          </a:p>
          <a:p>
            <a:pPr lvl="1"/>
            <a:r>
              <a:rPr lang="en-US" dirty="0"/>
              <a:t>Based on population over the age of 16 projections from the AEO 2017, driver licensing renewal data from the Department of Revenue and historical data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Interest and miscellaneous</a:t>
            </a:r>
          </a:p>
          <a:p>
            <a:pPr lvl="1"/>
            <a:r>
              <a:rPr lang="en-US" dirty="0"/>
              <a:t>Interest projections are based on monthly cash balances with a 1.5 percent earnings rate</a:t>
            </a:r>
          </a:p>
          <a:p>
            <a:pPr lvl="1"/>
            <a:r>
              <a:rPr lang="en-US" dirty="0"/>
              <a:t>Miscellaneous revenue is based on average annual receipts of $45 million plus reimbursements on partnering projects (</a:t>
            </a:r>
            <a:r>
              <a:rPr lang="en-US" baseline="0" dirty="0"/>
              <a:t>Cost Share program increases to $30 million in 2021, $35 million in 2022, $40 million in 2023 and $45 million in 2024)</a:t>
            </a:r>
            <a:endParaRPr lang="en-US" dirty="0"/>
          </a:p>
          <a:p>
            <a:pPr lvl="0"/>
            <a:r>
              <a:rPr lang="en-US" dirty="0"/>
              <a:t>Federal</a:t>
            </a:r>
          </a:p>
          <a:p>
            <a:pPr lvl="0"/>
            <a:r>
              <a:rPr lang="en-US" dirty="0"/>
              <a:t>Obligation limitation based on FAST Act</a:t>
            </a:r>
          </a:p>
          <a:p>
            <a:pPr lvl="0"/>
            <a:r>
              <a:rPr lang="en-US" dirty="0"/>
              <a:t>	</a:t>
            </a:r>
            <a:r>
              <a:rPr lang="en-US" baseline="0" dirty="0"/>
              <a:t>$982 million in 2018</a:t>
            </a:r>
          </a:p>
          <a:p>
            <a:pPr lvl="0"/>
            <a:r>
              <a:rPr lang="en-US" baseline="0" dirty="0"/>
              <a:t>	$1,005 million in 2019</a:t>
            </a:r>
          </a:p>
          <a:p>
            <a:pPr lvl="0"/>
            <a:r>
              <a:rPr lang="en-US" baseline="0" dirty="0"/>
              <a:t>	$1,029 million in 2020 and each year, thereafter</a:t>
            </a:r>
            <a:endParaRPr lang="en-US" dirty="0"/>
          </a:p>
          <a:p>
            <a:pPr lvl="0"/>
            <a:r>
              <a:rPr lang="en-US" dirty="0"/>
              <a:t>Assumes local public agencies will fully utilize annual allocations</a:t>
            </a:r>
          </a:p>
          <a:p>
            <a:pPr lvl="0"/>
            <a:r>
              <a:rPr lang="en-US" dirty="0"/>
              <a:t>Assumes preventative maintenance projects of $40 million, annually</a:t>
            </a:r>
          </a:p>
          <a:p>
            <a:r>
              <a:rPr lang="en-US" dirty="0"/>
              <a:t>Able to match all federal funds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Expenditures</a:t>
            </a:r>
            <a:endParaRPr lang="en-US" sz="1100" dirty="0"/>
          </a:p>
          <a:p>
            <a:r>
              <a:rPr lang="en-US" b="1" dirty="0"/>
              <a:t> </a:t>
            </a:r>
          </a:p>
          <a:p>
            <a:r>
              <a:rPr lang="en-US" b="0" dirty="0"/>
              <a:t>Operating</a:t>
            </a:r>
            <a:r>
              <a:rPr lang="en-US" b="0" baseline="0" dirty="0"/>
              <a:t> Budget (Includes PS, FB and E&amp;E)</a:t>
            </a:r>
            <a:endParaRPr lang="en-US" b="0" dirty="0"/>
          </a:p>
          <a:p>
            <a:pPr lvl="1"/>
            <a:r>
              <a:rPr lang="en-US" dirty="0"/>
              <a:t>5-year Pay Strategy</a:t>
            </a:r>
          </a:p>
          <a:p>
            <a:pPr lvl="1"/>
            <a:r>
              <a:rPr lang="en-US" dirty="0"/>
              <a:t>Projected retirement contributions of 58 percent</a:t>
            </a:r>
          </a:p>
          <a:p>
            <a:pPr lvl="1"/>
            <a:r>
              <a:rPr lang="en-US" dirty="0"/>
              <a:t>An 8.5% medical increase for active</a:t>
            </a:r>
            <a:r>
              <a:rPr lang="en-US" baseline="0" dirty="0"/>
              <a:t> employees and 11.5 percent for retirees for 2018, 10 percent for active employees and 13 percent for retirees for 2019 and 7 percent for active employees and 10 percent for retirees for 2020 and beyond</a:t>
            </a:r>
            <a:r>
              <a:rPr lang="en-US" dirty="0"/>
              <a:t>, based on data from the Medical Plan actuary</a:t>
            </a:r>
          </a:p>
          <a:p>
            <a:pPr lvl="1"/>
            <a:r>
              <a:rPr lang="en-US" dirty="0"/>
              <a:t>Annual increase of $7 million in each year, not cumulative, starting in 2020 to address</a:t>
            </a:r>
            <a:r>
              <a:rPr lang="en-US" baseline="0" dirty="0"/>
              <a:t> equipment needs and $5 million more starting in 2023 to address needs for materials, equipment and facilities.</a:t>
            </a:r>
            <a:endParaRPr lang="en-US" dirty="0"/>
          </a:p>
          <a:p>
            <a:pPr lvl="1"/>
            <a:r>
              <a:rPr lang="en-US" dirty="0"/>
              <a:t> </a:t>
            </a:r>
          </a:p>
          <a:p>
            <a:pPr lvl="0"/>
            <a:r>
              <a:rPr lang="en-US" dirty="0"/>
              <a:t>Debt service</a:t>
            </a:r>
          </a:p>
          <a:p>
            <a:pPr lvl="1"/>
            <a:r>
              <a:rPr lang="en-US" dirty="0"/>
              <a:t>Based on current annual debt service payments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Construction</a:t>
            </a:r>
          </a:p>
          <a:p>
            <a:pPr lvl="1"/>
            <a:r>
              <a:rPr lang="en-US" dirty="0"/>
              <a:t>Construction Awards </a:t>
            </a:r>
          </a:p>
          <a:p>
            <a:pPr lvl="1"/>
            <a:r>
              <a:rPr lang="en-US" dirty="0"/>
              <a:t>	$850 million in 2018</a:t>
            </a:r>
          </a:p>
          <a:p>
            <a:pPr lvl="1"/>
            <a:r>
              <a:rPr lang="en-US" dirty="0"/>
              <a:t>	$900</a:t>
            </a:r>
            <a:r>
              <a:rPr lang="en-US" baseline="0" dirty="0"/>
              <a:t> million in 2019 and thereafter</a:t>
            </a:r>
          </a:p>
          <a:p>
            <a:pPr lvl="1"/>
            <a:r>
              <a:rPr lang="en-US" dirty="0"/>
              <a:t>DBC – $40 million in 2018,</a:t>
            </a:r>
            <a:r>
              <a:rPr lang="en-US" baseline="0" dirty="0"/>
              <a:t> $55 million in 2019, $50 million in 2020 and back down to $40 million in 2021 and thereafter</a:t>
            </a:r>
          </a:p>
          <a:p>
            <a:pPr lvl="1"/>
            <a:r>
              <a:rPr lang="en-US" dirty="0"/>
              <a:t>ROW – $15 million in 2018</a:t>
            </a:r>
            <a:r>
              <a:rPr lang="en-US" baseline="0" dirty="0"/>
              <a:t> and $10 million in 2019 and thereafter</a:t>
            </a:r>
            <a:endParaRPr lang="en-US" dirty="0"/>
          </a:p>
          <a:p>
            <a:pPr lvl="1"/>
            <a:r>
              <a:rPr lang="en-US" dirty="0"/>
              <a:t> </a:t>
            </a:r>
          </a:p>
          <a:p>
            <a:pPr lvl="0"/>
            <a:r>
              <a:rPr lang="en-US" dirty="0"/>
              <a:t>Other state agencies (Highway Patrol and Department of Revenue)</a:t>
            </a:r>
          </a:p>
          <a:p>
            <a:pPr lvl="1"/>
            <a:r>
              <a:rPr lang="en-US" dirty="0"/>
              <a:t>Based on historical expenditure data plus</a:t>
            </a:r>
            <a:r>
              <a:rPr lang="en-US" baseline="0" dirty="0"/>
              <a:t> 2.5 percent annual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E06F8-82BC-4169-8C36-C5EED3E3AD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Construction Awards –same as</a:t>
            </a:r>
            <a:r>
              <a:rPr lang="en-US" baseline="0" dirty="0"/>
              <a:t> previous forecast</a:t>
            </a:r>
          </a:p>
          <a:p>
            <a:pPr lvl="0"/>
            <a:endParaRPr lang="en-US" baseline="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E06F8-82BC-4169-8C36-C5EED3E3AD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7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2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2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4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4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2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76400"/>
            <a:ext cx="9753600" cy="1066800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Title Font: Arial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3124200"/>
            <a:ext cx="3934581" cy="266700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Subtitle: Arial 20 </a:t>
            </a:r>
            <a:r>
              <a:rPr lang="en-US" dirty="0" err="1"/>
              <a:t>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B69B37-8666-431A-A82A-6F015B45974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4A0B-726F-4E8A-8AA4-08675D8A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40000" y="3352800"/>
            <a:ext cx="8432800" cy="1674376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Only: Arial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Right Arrow 5"/>
          <p:cNvSpPr/>
          <p:nvPr userDrawn="1"/>
        </p:nvSpPr>
        <p:spPr>
          <a:xfrm>
            <a:off x="3945" y="5410200"/>
            <a:ext cx="10637424" cy="112336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Font: Arial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Style Arial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Title Font: Arial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13600" y="2971801"/>
            <a:ext cx="3454400" cy="1991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Style 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219200" y="609600"/>
            <a:ext cx="5892800" cy="4355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Style Arial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08000" y="1524001"/>
            <a:ext cx="9550400" cy="1154097"/>
          </a:xfrm>
        </p:spPr>
        <p:txBody>
          <a:bodyPr/>
          <a:lstStyle/>
          <a:p>
            <a:r>
              <a:rPr lang="en-US" dirty="0"/>
              <a:t>Title Font: Arial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039585" y="2743201"/>
            <a:ext cx="4754880" cy="3595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Style: Arial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ight Arrow 6"/>
          <p:cNvSpPr/>
          <p:nvPr userDrawn="1"/>
        </p:nvSpPr>
        <p:spPr>
          <a:xfrm>
            <a:off x="3210440" y="5257800"/>
            <a:ext cx="2174360" cy="112336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3210441" y="2895600"/>
            <a:ext cx="252028" cy="320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1443197" y="1452402"/>
            <a:ext cx="576072" cy="3462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88463" y="2438400"/>
            <a:ext cx="6902548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Title: Arial 20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219200" y="990601"/>
            <a:ext cx="9753600" cy="1154097"/>
          </a:xfrm>
        </p:spPr>
        <p:txBody>
          <a:bodyPr/>
          <a:lstStyle/>
          <a:p>
            <a:r>
              <a:rPr lang="en-US" dirty="0"/>
              <a:t>Title Font: Arial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422400" y="3124200"/>
            <a:ext cx="7315200" cy="295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Style: Arial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825363"/>
            <a:ext cx="3934581" cy="1070238"/>
          </a:xfrm>
        </p:spPr>
        <p:txBody>
          <a:bodyPr anchor="t">
            <a:normAutofit/>
          </a:bodyPr>
          <a:lstStyle>
            <a:lvl1pPr algn="r">
              <a:defRPr sz="2800" b="0"/>
            </a:lvl1pPr>
          </a:lstStyle>
          <a:p>
            <a:r>
              <a:rPr lang="en-US" dirty="0"/>
              <a:t>Title Font: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 Style Arial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3124200"/>
            <a:ext cx="3934581" cy="32004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Caption/subtext: Arial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Right Arrow 9"/>
          <p:cNvSpPr/>
          <p:nvPr userDrawn="1"/>
        </p:nvSpPr>
        <p:spPr>
          <a:xfrm>
            <a:off x="0" y="5257800"/>
            <a:ext cx="1828800" cy="112336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Title Font: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Caption/subtext: Arial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Font: Arial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Style Arial 20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C:\Users\seabal1\Desktop\MoDOT 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47"/>
            <a:ext cx="2001424" cy="7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724C-8531-44EF-9FC1-C25AF0CF620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50399" y="6356351"/>
            <a:ext cx="1403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BB7-4870-4359-B9FF-E2CF2D80AA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9" r:id="rId7"/>
    <p:sldLayoutId id="2147483860" r:id="rId8"/>
    <p:sldLayoutId id="2147483861" r:id="rId9"/>
    <p:sldLayoutId id="2147483862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676400"/>
            <a:ext cx="70866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MoDOT Bridge Program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Fiscal Years 2019 - 2023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14800" y="3124200"/>
            <a:ext cx="5617936" cy="2667000"/>
          </a:xfrm>
        </p:spPr>
        <p:txBody>
          <a:bodyPr/>
          <a:lstStyle/>
          <a:p>
            <a:r>
              <a:rPr lang="en-US" b="1" dirty="0"/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Missouri Department of Transportation</a:t>
            </a:r>
          </a:p>
          <a:p>
            <a:r>
              <a:rPr lang="en-US" b="1" dirty="0">
                <a:solidFill>
                  <a:schemeClr val="tx1"/>
                </a:solidFill>
              </a:rPr>
              <a:t>November 1, 2018</a:t>
            </a:r>
          </a:p>
        </p:txBody>
      </p:sp>
    </p:spTree>
    <p:extLst>
      <p:ext uri="{BB962C8B-B14F-4D97-AF65-F5344CB8AC3E}">
        <p14:creationId xmlns:p14="http://schemas.microsoft.com/office/powerpoint/2010/main" val="359611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715000" cy="1344973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1,194 Weight- Restricted Bridges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9362"/>
            <a:ext cx="8014244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4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400" y="304800"/>
            <a:ext cx="5715000" cy="1344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1,194 Weight-Restricted Bridges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752601"/>
            <a:ext cx="7919499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6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648" y="896728"/>
            <a:ext cx="7335212" cy="64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35008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3E69"/>
                </a:solidFill>
                <a:latin typeface="+mj-lt"/>
              </a:rPr>
              <a:t>Poor &amp; Weight-Restricted Bridges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0" y="2791600"/>
            <a:ext cx="1783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922 POOR BRIDGES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43600" y="2514600"/>
            <a:ext cx="2389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1,194 WEIGHT RESTRICTED BRIDGES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63055" y="3810000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450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91838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24608291"/>
              </p:ext>
            </p:extLst>
          </p:nvPr>
        </p:nvGraphicFramePr>
        <p:xfrm>
          <a:off x="1752600" y="1143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28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38199896"/>
              </p:ext>
            </p:extLst>
          </p:nvPr>
        </p:nvGraphicFramePr>
        <p:xfrm>
          <a:off x="1752600" y="1143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69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64180850"/>
              </p:ext>
            </p:extLst>
          </p:nvPr>
        </p:nvGraphicFramePr>
        <p:xfrm>
          <a:off x="1752600" y="1143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1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45190855"/>
              </p:ext>
            </p:extLst>
          </p:nvPr>
        </p:nvGraphicFramePr>
        <p:xfrm>
          <a:off x="1981200" y="12954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467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6294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Bridge Work in STIP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4001"/>
            <a:ext cx="7924800" cy="48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3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6084" y="457200"/>
            <a:ext cx="6629400" cy="7239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Bridge Work in STIP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42" y="1447801"/>
            <a:ext cx="70294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3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66700"/>
            <a:ext cx="6934200" cy="10287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Bridge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974" y="1828801"/>
            <a:ext cx="81651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Bridge Work is Typically 25% of the Construction Program: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25% of $900 million is $225 million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We can do $50 million per year in-house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Need to outsource $175 million per 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374334" cy="8382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Bridges: Typical or Major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34445" y="1600200"/>
            <a:ext cx="7315200" cy="1066800"/>
          </a:xfrm>
        </p:spPr>
        <p:txBody>
          <a:bodyPr/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Typical Bridges are those under 1,000-feet long. – 10,177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Major Bridges are over 1,000-feet long. – 208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8A2BB7-4870-4359-B9FF-E2CF2D80AA67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2" descr="http://farm5.static.flickr.com/4028/5161774460_651628f0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753" y="2819401"/>
            <a:ext cx="4696645" cy="3118573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0" y="2854687"/>
            <a:ext cx="4624931" cy="30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66700"/>
            <a:ext cx="6934200" cy="1028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Consultant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600201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The Bridge Division is only staffed for a $250 million construction program.</a:t>
            </a:r>
          </a:p>
          <a:p>
            <a:endParaRPr lang="en-US" sz="2400" dirty="0"/>
          </a:p>
          <a:p>
            <a:r>
              <a:rPr lang="en-US" sz="2400" dirty="0"/>
              <a:t>We are just big enough to maintain a core competency in Bridge Design.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02368"/>
            <a:ext cx="867314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24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66700"/>
            <a:ext cx="6934200" cy="10287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Consultant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974" y="1828801"/>
            <a:ext cx="77035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Who Will Do the Outsourced Bridge Design: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67 Firms Prequalified for Bridge Design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40 Firms Have Gotten Work in Last 2 Years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MoDOT has a statewide DBE goal of 15.38%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8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934200" cy="10287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Consultant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974" y="1600201"/>
            <a:ext cx="7975901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the Last 2 Years, We’ve Gone from 5 DBE Firms to 10:</a:t>
            </a:r>
          </a:p>
          <a:p>
            <a:r>
              <a:rPr lang="en-US" sz="2400" dirty="0"/>
              <a:t>	-  ABNA</a:t>
            </a:r>
          </a:p>
          <a:p>
            <a:r>
              <a:rPr lang="en-US" sz="2400" dirty="0"/>
              <a:t>	-  Civil Design</a:t>
            </a:r>
          </a:p>
          <a:p>
            <a:r>
              <a:rPr lang="en-US" sz="2400" dirty="0"/>
              <a:t>	-  David Mason &amp; Associates</a:t>
            </a:r>
          </a:p>
          <a:p>
            <a:r>
              <a:rPr lang="en-US" sz="2400" dirty="0"/>
              <a:t>	-  EFK Moen</a:t>
            </a:r>
          </a:p>
          <a:p>
            <a:r>
              <a:rPr lang="en-US" sz="2400" dirty="0"/>
              <a:t>	-  Hg Consult</a:t>
            </a:r>
          </a:p>
          <a:p>
            <a:r>
              <a:rPr lang="en-US" sz="2400" dirty="0"/>
              <a:t>	-  Kaskaskia</a:t>
            </a:r>
          </a:p>
          <a:p>
            <a:r>
              <a:rPr lang="en-US" sz="2400" dirty="0"/>
              <a:t>	-  Leigh &amp; O’Kane</a:t>
            </a:r>
          </a:p>
          <a:p>
            <a:r>
              <a:rPr lang="en-US" sz="2400" dirty="0"/>
              <a:t>	-  EDSI</a:t>
            </a:r>
          </a:p>
          <a:p>
            <a:r>
              <a:rPr lang="en-US" sz="2400" dirty="0"/>
              <a:t>	-  Premier Engineering</a:t>
            </a:r>
          </a:p>
          <a:p>
            <a:r>
              <a:rPr lang="en-US" sz="2400" dirty="0"/>
              <a:t>	-  Quigg Engineering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6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66700"/>
            <a:ext cx="6934200" cy="10287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Consultant Us</a:t>
            </a:r>
            <a:r>
              <a:rPr lang="en-US" dirty="0"/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975" y="1828801"/>
            <a:ext cx="77364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How Will the Bridge Design be Outsourced: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On call consultants are capped at $200K each.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Expect 1 – 3 solicitations per month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With 1 – 3 bridges per solicitation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4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66700"/>
            <a:ext cx="6934200" cy="1028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Consultant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600201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If the district is needing to outsource their part of a bridge project, we typically will outsource the bridge part as well.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work hard to keep a variety of challenging bridge design projects in-house.</a:t>
            </a:r>
          </a:p>
        </p:txBody>
      </p:sp>
    </p:spTree>
    <p:extLst>
      <p:ext uri="{BB962C8B-B14F-4D97-AF65-F5344CB8AC3E}">
        <p14:creationId xmlns:p14="http://schemas.microsoft.com/office/powerpoint/2010/main" val="378824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114300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Roadway Width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on Bridges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0" y="2971801"/>
            <a:ext cx="7315200" cy="30823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Match approach roadway including shoulders.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Minimum width is 24’.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Refer to EPG 231.8 for guidance.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Watch closely when doing scoping estimates.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There are still some 18’ wide bridges out there.</a:t>
            </a:r>
          </a:p>
        </p:txBody>
      </p:sp>
    </p:spTree>
    <p:extLst>
      <p:ext uri="{BB962C8B-B14F-4D97-AF65-F5344CB8AC3E}">
        <p14:creationId xmlns:p14="http://schemas.microsoft.com/office/powerpoint/2010/main" val="282390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1143001"/>
            <a:ext cx="7315200" cy="7730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USGS StreamStats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0" y="2590801"/>
            <a:ext cx="7315200" cy="3082327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water.usgs.gov/</a:t>
            </a:r>
            <a:r>
              <a:rPr lang="en-US" sz="2400" dirty="0" err="1">
                <a:solidFill>
                  <a:schemeClr val="tx1"/>
                </a:solidFill>
              </a:rPr>
              <a:t>osw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streamstats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</a:p>
          <a:p>
            <a:r>
              <a:rPr lang="en-US" sz="2400" dirty="0">
                <a:solidFill>
                  <a:schemeClr val="tx1"/>
                </a:solidFill>
              </a:rPr>
              <a:t> Bridge Division started using April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Calculates drainage area and basin 	characteristics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269332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4781550" cy="637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6201" y="2667000"/>
            <a:ext cx="2692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It’s very important</a:t>
            </a:r>
          </a:p>
          <a:p>
            <a:pPr algn="ctr"/>
            <a:r>
              <a:rPr lang="en-US" sz="2400" dirty="0"/>
              <a:t>for districts to</a:t>
            </a:r>
          </a:p>
          <a:p>
            <a:pPr algn="ctr"/>
            <a:r>
              <a:rPr lang="en-US" sz="2400" dirty="0"/>
              <a:t>record high </a:t>
            </a:r>
          </a:p>
          <a:p>
            <a:pPr algn="ctr"/>
            <a:r>
              <a:rPr lang="en-US" sz="2400" dirty="0"/>
              <a:t>water marks.</a:t>
            </a:r>
          </a:p>
        </p:txBody>
      </p:sp>
    </p:spTree>
    <p:extLst>
      <p:ext uri="{BB962C8B-B14F-4D97-AF65-F5344CB8AC3E}">
        <p14:creationId xmlns:p14="http://schemas.microsoft.com/office/powerpoint/2010/main" val="2361270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143000"/>
            <a:ext cx="7315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Evolving Bridge Hydraulics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0" y="2971801"/>
            <a:ext cx="7315200" cy="308232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If you have 100 years of gage data, about 7 out of the 10 highest discharges are in the last 25 years.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We are seeing discharge increases of 30% - 50%.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Process has not changed.</a:t>
            </a:r>
          </a:p>
        </p:txBody>
      </p:sp>
    </p:spTree>
    <p:extLst>
      <p:ext uri="{BB962C8B-B14F-4D97-AF65-F5344CB8AC3E}">
        <p14:creationId xmlns:p14="http://schemas.microsoft.com/office/powerpoint/2010/main" val="384171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66700"/>
            <a:ext cx="6934200" cy="9525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MASH Bridge Barriers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6002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By December 31, 2019 all bridge barriers constructed on NHS routes must meet the new MASH (Manual for Assessing Safety Hardware) standards. 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Our “go to” bridge barrier will likely be 42” tall, single slope and 10” wide at the base.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We’ll need a shorter one for sight distance problem areas.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73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54864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922 Poor Bridges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71600"/>
            <a:ext cx="7924801" cy="511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Finger Plate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1336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Continue to have some problems with finger plate expansion devices not holding up. 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New standard is heavier duty.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Small impact on working days due to closure pours.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Less than 5% of new bridges have finger plates.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858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676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Single Span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Bridge 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1336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More and more single span bridges. 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Less complicated than multi-span.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How many designs would it take to cover 80%?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Would include steel and prestressed concrete.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93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Bridge Design Guidance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1" y="1600200"/>
            <a:ext cx="64988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How Are These Shared with Consultants: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Go to www.MoDOT.org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Click on Doing Business with MoDOT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Then Consultant Services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 Scroll Down to Bridge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4635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1143001"/>
            <a:ext cx="7315200" cy="7730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0" y="2590801"/>
            <a:ext cx="7315200" cy="3082327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Dennis Heckman, State Bridge Engineer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 Dennis.Heckman@modot.mo.gov</a:t>
            </a:r>
          </a:p>
          <a:p>
            <a:r>
              <a:rPr lang="en-US" sz="2400" dirty="0">
                <a:solidFill>
                  <a:schemeClr val="tx1"/>
                </a:solidFill>
              </a:rPr>
              <a:t> (573) 751-4676</a:t>
            </a:r>
          </a:p>
        </p:txBody>
      </p:sp>
    </p:spTree>
    <p:extLst>
      <p:ext uri="{BB962C8B-B14F-4D97-AF65-F5344CB8AC3E}">
        <p14:creationId xmlns:p14="http://schemas.microsoft.com/office/powerpoint/2010/main" val="419559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57200"/>
            <a:ext cx="5486399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922 Poor Bridges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8115896" cy="490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6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66700"/>
            <a:ext cx="6629400" cy="8763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Poor Bridges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2438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spent about $400 million on Bridges over the last two years. </a:t>
            </a:r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Why is the number of Poor bridges still increasing?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9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105156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4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66700"/>
            <a:ext cx="6629400" cy="8763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Poor Bridges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371600"/>
            <a:ext cx="73914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Route ZZ over N. Deering Drainage Ditch in Dunklin County</a:t>
            </a:r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20-Ton Weight Limit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1"/>
            <a:ext cx="76962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1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66700"/>
            <a:ext cx="6629400" cy="8763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Poor Bridges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371600"/>
            <a:ext cx="7924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Route 13 over Truman Lake in Henry County</a:t>
            </a:r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Getting new overhangs and Barriers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743200"/>
            <a:ext cx="5222875" cy="38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34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66700"/>
            <a:ext cx="6629400" cy="8763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Poor Bridges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371600"/>
            <a:ext cx="7924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County Road 113 over Sons Creek in Dade County</a:t>
            </a:r>
          </a:p>
          <a:p>
            <a:pPr marL="342900" indent="-34290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Currently closed to traffic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667000"/>
            <a:ext cx="5206653" cy="395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94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OT">
  <a:themeElements>
    <a:clrScheme name="MoDOT-Lt">
      <a:dk1>
        <a:srgbClr val="000000"/>
      </a:dk1>
      <a:lt1>
        <a:sysClr val="window" lastClr="FFFFFF"/>
      </a:lt1>
      <a:dk2>
        <a:srgbClr val="2D3855"/>
      </a:dk2>
      <a:lt2>
        <a:srgbClr val="FC9804"/>
      </a:lt2>
      <a:accent1>
        <a:srgbClr val="6379A9"/>
      </a:accent1>
      <a:accent2>
        <a:srgbClr val="FFB665"/>
      </a:accent2>
      <a:accent3>
        <a:srgbClr val="80716A"/>
      </a:accent3>
      <a:accent4>
        <a:srgbClr val="6187E3"/>
      </a:accent4>
      <a:accent5>
        <a:srgbClr val="AFA99F"/>
      </a:accent5>
      <a:accent6>
        <a:srgbClr val="DBDBDF"/>
      </a:accent6>
      <a:hlink>
        <a:srgbClr val="34624F"/>
      </a:hlink>
      <a:folHlink>
        <a:srgbClr val="38C2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E86DD64CFBCA4DA04B800FD8E42C6D" ma:contentTypeVersion="1" ma:contentTypeDescription="Create a new document." ma:contentTypeScope="" ma:versionID="ef799b7c479a4e160cd18984919527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21B1F7-B8E8-425A-A789-9FD456C857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B5A910-771E-476C-865E-B8CB4C752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B6FA87-2EF5-4C79-A5A8-F5F05E08383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MoDOT</Template>
  <TotalTime>1425</TotalTime>
  <Words>621</Words>
  <Application>Microsoft Office PowerPoint</Application>
  <PresentationFormat>Widescreen</PresentationFormat>
  <Paragraphs>238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MoDOT</vt:lpstr>
      <vt:lpstr>MoDOT Bridge Program Fiscal Years 2019 - 2023</vt:lpstr>
      <vt:lpstr>Bridges: Typical or Major</vt:lpstr>
      <vt:lpstr>922 Poor Bridges</vt:lpstr>
      <vt:lpstr>922 Poor Bridges</vt:lpstr>
      <vt:lpstr>Poor Bridges</vt:lpstr>
      <vt:lpstr>PowerPoint Presentation</vt:lpstr>
      <vt:lpstr>Poor Bridges</vt:lpstr>
      <vt:lpstr>Poor Bridges</vt:lpstr>
      <vt:lpstr>Poor Bridges</vt:lpstr>
      <vt:lpstr>1,194 Weight- Restricted Bridges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Bridge Work in STIP</vt:lpstr>
      <vt:lpstr>Bridge Work in STIP</vt:lpstr>
      <vt:lpstr>Bridge Program</vt:lpstr>
      <vt:lpstr>Consultant Use</vt:lpstr>
      <vt:lpstr>Consultant Use</vt:lpstr>
      <vt:lpstr>Consultant Use</vt:lpstr>
      <vt:lpstr>Consultant Use</vt:lpstr>
      <vt:lpstr>Consultant Use</vt:lpstr>
      <vt:lpstr>Roadway Width on Bridges</vt:lpstr>
      <vt:lpstr>USGS StreamStats</vt:lpstr>
      <vt:lpstr>PowerPoint Presentation</vt:lpstr>
      <vt:lpstr>Evolving Bridge Hydraulics</vt:lpstr>
      <vt:lpstr>MASH Bridge Barriers</vt:lpstr>
      <vt:lpstr>New Finger Plate Standards</vt:lpstr>
      <vt:lpstr>Single Span  Bridge Standards</vt:lpstr>
      <vt:lpstr>Bridge Design Guidance</vt:lpstr>
      <vt:lpstr>Questions?</vt:lpstr>
    </vt:vector>
  </TitlesOfParts>
  <Company>MoDOT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Laura D. Seabaugh</dc:creator>
  <cp:lastModifiedBy>Casey Eggen</cp:lastModifiedBy>
  <cp:revision>86</cp:revision>
  <cp:lastPrinted>2018-04-03T18:30:03Z</cp:lastPrinted>
  <dcterms:created xsi:type="dcterms:W3CDTF">2014-07-31T19:01:48Z</dcterms:created>
  <dcterms:modified xsi:type="dcterms:W3CDTF">2018-10-22T16:41:05Z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0x01010044E86DD64CFBCA4DA04B800FD8E42C6D</vt:lpwstr>
  </property>
  <property fmtid="{D5CDD505-2E9C-101B-9397-08002B2CF9AE}" pid="3" name="Order">
    <vt:r8>918300</vt:r8>
  </property>
</Properties>
</file>